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handoutMasterIdLst>
    <p:handoutMasterId r:id="rId14"/>
  </p:handoutMasterIdLst>
  <p:sldIdLst>
    <p:sldId id="398" r:id="rId2"/>
    <p:sldId id="343" r:id="rId3"/>
    <p:sldId id="502" r:id="rId4"/>
    <p:sldId id="503" r:id="rId5"/>
    <p:sldId id="504" r:id="rId6"/>
    <p:sldId id="505" r:id="rId7"/>
    <p:sldId id="440" r:id="rId8"/>
    <p:sldId id="338" r:id="rId9"/>
    <p:sldId id="306" r:id="rId10"/>
    <p:sldId id="354" r:id="rId11"/>
    <p:sldId id="499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14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C703E2-0A29-E970-D437-741ED81C748F}" v="11" dt="2023-09-04T14:59:22.2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691" autoAdjust="0"/>
    <p:restoredTop sz="94249" autoAdjust="0"/>
  </p:normalViewPr>
  <p:slideViewPr>
    <p:cSldViewPr>
      <p:cViewPr varScale="1">
        <p:scale>
          <a:sx n="72" d="100"/>
          <a:sy n="72" d="100"/>
        </p:scale>
        <p:origin x="828" y="66"/>
      </p:cViewPr>
      <p:guideLst>
        <p:guide orient="horz" pos="2160"/>
        <p:guide pos="288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70" d="100"/>
        <a:sy n="70" d="100"/>
      </p:scale>
      <p:origin x="0" y="-9077"/>
    </p:cViewPr>
  </p:sorterViewPr>
  <p:notesViewPr>
    <p:cSldViewPr>
      <p:cViewPr varScale="1">
        <p:scale>
          <a:sx n="69" d="100"/>
          <a:sy n="69" d="100"/>
        </p:scale>
        <p:origin x="3096" y="8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6C2E79-E9D5-492C-BFC1-3F1E64E245B2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9BE973-14EB-4C73-B9A5-756E657D66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6876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B67BAB-7CBC-4E04-99E6-E35F9942E3A1}" type="datetimeFigureOut">
              <a:rPr lang="en-GB" smtClean="0"/>
              <a:t>12/03/2024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85A594-A103-42A3-B193-E2D18084B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647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0106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85A594-A103-42A3-B193-E2D18084B2D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04095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85A594-A103-42A3-B193-E2D18084B2D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5505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85A594-A103-42A3-B193-E2D18084B2D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7390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85A594-A103-42A3-B193-E2D18084B2D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42689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85A594-A103-42A3-B193-E2D18084B2D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4426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5A594-A103-42A3-B193-E2D18084B2D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9225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0193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5A594-A103-42A3-B193-E2D18084B2D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8528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5A594-A103-42A3-B193-E2D18084B2D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162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209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377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35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084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121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301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580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347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46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195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491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7C2DA-06D5-4D26-B4C3-89B16F573824}" type="datetimeFigureOut">
              <a:rPr lang="en-GB" smtClean="0">
                <a:solidFill>
                  <a:srgbClr val="000000"/>
                </a:solidFill>
              </a:rPr>
              <a:pPr/>
              <a:t>12/03/2024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74F7F-CA7A-478C-BFB6-E593F18C7FD1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231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107504" y="426988"/>
            <a:ext cx="8640960" cy="5594300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>
                <a:solidFill>
                  <a:srgbClr val="0070C0"/>
                </a:solidFill>
              </a:rPr>
              <a:t>‘FOM SMILE Mental Health &amp; Wellbeing approach.’</a:t>
            </a:r>
          </a:p>
          <a:p>
            <a:pPr algn="ctr"/>
            <a:endParaRPr lang="en-GB" sz="5400" dirty="0"/>
          </a:p>
          <a:p>
            <a:pPr algn="ctr"/>
            <a:r>
              <a:rPr lang="en-GB" sz="5400" b="1" dirty="0">
                <a:solidFill>
                  <a:srgbClr val="0070C0"/>
                </a:solidFill>
              </a:rPr>
              <a:t>What? Why? How?</a:t>
            </a:r>
          </a:p>
          <a:p>
            <a:pPr algn="ctr"/>
            <a:endParaRPr lang="en-GB" sz="3600" b="1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234144"/>
            <a:ext cx="4632404" cy="2601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0935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22" t="40621" r="8545" b="35551"/>
          <a:stretch/>
        </p:blipFill>
        <p:spPr>
          <a:xfrm>
            <a:off x="6588224" y="5398481"/>
            <a:ext cx="1296144" cy="1292373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7382310" y="4509120"/>
            <a:ext cx="1582178" cy="1151249"/>
            <a:chOff x="6973705" y="4394665"/>
            <a:chExt cx="1582178" cy="1151249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64" t="35311" r="35185" b="35009"/>
            <a:stretch/>
          </p:blipFill>
          <p:spPr>
            <a:xfrm>
              <a:off x="6973705" y="4394665"/>
              <a:ext cx="1135923" cy="1151249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285" t="41088" r="27009" b="35695"/>
            <a:stretch/>
          </p:blipFill>
          <p:spPr>
            <a:xfrm>
              <a:off x="7985538" y="4629009"/>
              <a:ext cx="570345" cy="87639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  <a:solidFill>
            <a:srgbClr val="0070C0"/>
          </a:solidFill>
        </p:spPr>
        <p:txBody>
          <a:bodyPr/>
          <a:lstStyle/>
          <a:p>
            <a:r>
              <a:rPr lang="en-GB" b="1" dirty="0">
                <a:solidFill>
                  <a:schemeClr val="bg2"/>
                </a:solidFill>
              </a:rPr>
              <a:t>The SMILE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24113"/>
            <a:ext cx="4038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Adapted from the </a:t>
            </a:r>
            <a:r>
              <a:rPr lang="en-GB" b="1" dirty="0">
                <a:solidFill>
                  <a:schemeClr val="accent1"/>
                </a:solidFill>
              </a:rPr>
              <a:t>NHS ‘Five Ways to Mental Wellbeing’</a:t>
            </a:r>
          </a:p>
          <a:p>
            <a:pPr marL="0" indent="0">
              <a:buNone/>
            </a:pPr>
            <a:r>
              <a:rPr lang="en-GB" b="1" dirty="0" err="1">
                <a:solidFill>
                  <a:schemeClr val="accent1"/>
                </a:solidFill>
              </a:rPr>
              <a:t>Nef</a:t>
            </a:r>
            <a:r>
              <a:rPr lang="en-GB" b="1" dirty="0">
                <a:solidFill>
                  <a:schemeClr val="accent1"/>
                </a:solidFill>
              </a:rPr>
              <a:t> 2008</a:t>
            </a:r>
          </a:p>
          <a:p>
            <a:pPr marL="0" indent="0">
              <a:buNone/>
            </a:pPr>
            <a:endParaRPr lang="en-GB" sz="1500" dirty="0"/>
          </a:p>
          <a:p>
            <a:r>
              <a:rPr lang="en-GB" sz="3000" dirty="0"/>
              <a:t>Connect</a:t>
            </a:r>
          </a:p>
          <a:p>
            <a:pPr>
              <a:lnSpc>
                <a:spcPct val="110000"/>
              </a:lnSpc>
            </a:pPr>
            <a:r>
              <a:rPr lang="en-GB" sz="3000" dirty="0"/>
              <a:t>Be active</a:t>
            </a:r>
          </a:p>
          <a:p>
            <a:r>
              <a:rPr lang="en-GB" sz="3000" dirty="0"/>
              <a:t>Take notice,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3000" dirty="0"/>
              <a:t>     be mindful</a:t>
            </a:r>
          </a:p>
          <a:p>
            <a:r>
              <a:rPr lang="en-GB" sz="3000" dirty="0"/>
              <a:t>Keep learning</a:t>
            </a:r>
          </a:p>
          <a:p>
            <a:r>
              <a:rPr lang="en-GB" sz="3000" dirty="0"/>
              <a:t>Give to others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5976" y="1484785"/>
            <a:ext cx="4330824" cy="460851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rgbClr val="00B0F0"/>
                </a:solidFill>
              </a:rPr>
              <a:t>SMILE</a:t>
            </a:r>
          </a:p>
          <a:p>
            <a:pPr marL="0" indent="0" algn="ctr">
              <a:buNone/>
            </a:pPr>
            <a:r>
              <a:rPr lang="en-GB" dirty="0"/>
              <a:t>est. Forest Oak School 2014</a:t>
            </a:r>
          </a:p>
          <a:p>
            <a:pPr marL="0" indent="0" algn="ctr">
              <a:buNone/>
            </a:pPr>
            <a:endParaRPr lang="en-GB" sz="2200" dirty="0"/>
          </a:p>
          <a:p>
            <a:r>
              <a:rPr lang="en-GB" sz="4000" b="1" dirty="0">
                <a:solidFill>
                  <a:srgbClr val="00B0F0"/>
                </a:solidFill>
              </a:rPr>
              <a:t>S</a:t>
            </a:r>
            <a:r>
              <a:rPr lang="en-GB" sz="4000" dirty="0"/>
              <a:t>ocialise</a:t>
            </a:r>
          </a:p>
          <a:p>
            <a:r>
              <a:rPr lang="en-GB" sz="4000" b="1" dirty="0">
                <a:solidFill>
                  <a:srgbClr val="00B0F0"/>
                </a:solidFill>
              </a:rPr>
              <a:t>M</a:t>
            </a:r>
            <a:r>
              <a:rPr lang="en-GB" sz="4000" dirty="0"/>
              <a:t>ove</a:t>
            </a:r>
          </a:p>
          <a:p>
            <a:r>
              <a:rPr lang="en-GB" sz="4000" b="1" dirty="0">
                <a:solidFill>
                  <a:srgbClr val="00B0F0"/>
                </a:solidFill>
              </a:rPr>
              <a:t>I</a:t>
            </a:r>
            <a:r>
              <a:rPr lang="en-GB" sz="4000" dirty="0"/>
              <a:t>nterest </a:t>
            </a:r>
          </a:p>
          <a:p>
            <a:r>
              <a:rPr lang="en-GB" sz="4000" b="1" dirty="0">
                <a:solidFill>
                  <a:srgbClr val="00B0F0"/>
                </a:solidFill>
              </a:rPr>
              <a:t>L</a:t>
            </a:r>
            <a:r>
              <a:rPr lang="en-GB" sz="4000" dirty="0"/>
              <a:t>earn</a:t>
            </a:r>
          </a:p>
          <a:p>
            <a:r>
              <a:rPr lang="en-GB" sz="4000" b="1" dirty="0">
                <a:solidFill>
                  <a:srgbClr val="00B0F0"/>
                </a:solidFill>
              </a:rPr>
              <a:t>E</a:t>
            </a:r>
            <a:r>
              <a:rPr lang="en-GB" sz="4000" dirty="0"/>
              <a:t>ngage</a:t>
            </a:r>
          </a:p>
          <a:p>
            <a:pPr marL="0" indent="0" algn="ctr">
              <a:buNone/>
            </a:pPr>
            <a:endParaRPr lang="en-GB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267744" y="3212976"/>
            <a:ext cx="2024608" cy="144016"/>
          </a:xfrm>
          <a:prstGeom prst="straightConnector1">
            <a:avLst/>
          </a:prstGeom>
          <a:ln w="22225">
            <a:solidFill>
              <a:schemeClr val="accent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049158" y="5660369"/>
            <a:ext cx="1243194" cy="879"/>
          </a:xfrm>
          <a:prstGeom prst="straightConnector1">
            <a:avLst/>
          </a:prstGeom>
          <a:ln w="22225">
            <a:solidFill>
              <a:schemeClr val="accent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332257" y="3861048"/>
            <a:ext cx="1960095" cy="0"/>
          </a:xfrm>
          <a:prstGeom prst="straightConnector1">
            <a:avLst/>
          </a:prstGeom>
          <a:ln w="22225">
            <a:solidFill>
              <a:schemeClr val="accent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771800" y="4509120"/>
            <a:ext cx="1520552" cy="0"/>
          </a:xfrm>
          <a:prstGeom prst="straightConnector1">
            <a:avLst/>
          </a:prstGeom>
          <a:ln w="22225">
            <a:solidFill>
              <a:schemeClr val="accent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049158" y="5085184"/>
            <a:ext cx="1243194" cy="96475"/>
          </a:xfrm>
          <a:prstGeom prst="straightConnector1">
            <a:avLst/>
          </a:prstGeom>
          <a:ln w="22225">
            <a:solidFill>
              <a:schemeClr val="accent1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51" t="34031" r="56733" b="35684"/>
          <a:stretch/>
        </p:blipFill>
        <p:spPr>
          <a:xfrm>
            <a:off x="7909076" y="2803516"/>
            <a:ext cx="1096992" cy="145160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0" t="37764" r="73075" b="32985"/>
          <a:stretch/>
        </p:blipFill>
        <p:spPr>
          <a:xfrm>
            <a:off x="6804248" y="2582872"/>
            <a:ext cx="1152128" cy="1404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021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00" t="12239" r="5271" b="6250"/>
          <a:stretch/>
        </p:blipFill>
        <p:spPr bwMode="auto">
          <a:xfrm>
            <a:off x="-1" y="-1"/>
            <a:ext cx="9131316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3297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F1BC2E62-6912-4152-B915-77D9CB8996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0" t="12239" r="29722" b="6250"/>
          <a:stretch/>
        </p:blipFill>
        <p:spPr bwMode="auto">
          <a:xfrm>
            <a:off x="0" y="20622"/>
            <a:ext cx="9172908" cy="68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0011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82560E53-E156-4630-A800-D5E65353BE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6" t="11979" r="27379" b="6250"/>
          <a:stretch/>
        </p:blipFill>
        <p:spPr bwMode="auto">
          <a:xfrm>
            <a:off x="16566" y="0"/>
            <a:ext cx="912743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2244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>
            <a:extLst>
              <a:ext uri="{FF2B5EF4-FFF2-40B4-BE49-F238E27FC236}">
                <a16:creationId xmlns:a16="http://schemas.microsoft.com/office/drawing/2014/main" id="{723D6273-1BD7-42EC-B396-D8C5CDECBA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6" t="11718" r="25036" b="6250"/>
          <a:stretch/>
        </p:blipFill>
        <p:spPr bwMode="auto">
          <a:xfrm>
            <a:off x="-1" y="0"/>
            <a:ext cx="913548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1605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00" t="12239" r="5271" b="6250"/>
          <a:stretch/>
        </p:blipFill>
        <p:spPr bwMode="auto">
          <a:xfrm>
            <a:off x="-1" y="-1"/>
            <a:ext cx="4571855" cy="3267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F1BC2E62-6912-4152-B915-77D9CB8996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0" t="12239" r="29722" b="6250"/>
          <a:stretch/>
        </p:blipFill>
        <p:spPr bwMode="auto">
          <a:xfrm>
            <a:off x="144" y="3662440"/>
            <a:ext cx="4571855" cy="3277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82560E53-E156-4630-A800-D5E65353BE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6" t="11979" r="27379" b="6250"/>
          <a:stretch/>
        </p:blipFill>
        <p:spPr bwMode="auto">
          <a:xfrm>
            <a:off x="4571854" y="12685"/>
            <a:ext cx="4572146" cy="3270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723D6273-1BD7-42EC-B396-D8C5CDECBA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6" t="11718" r="25036" b="6250"/>
          <a:stretch/>
        </p:blipFill>
        <p:spPr bwMode="auto">
          <a:xfrm>
            <a:off x="4571999" y="3662439"/>
            <a:ext cx="4572001" cy="3265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A285D081-3317-4CE9-81DD-79ED125DA5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6" t="13802" r="28551" b="9214"/>
          <a:stretch/>
        </p:blipFill>
        <p:spPr bwMode="auto">
          <a:xfrm>
            <a:off x="-1" y="5623"/>
            <a:ext cx="9144001" cy="682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7311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9" t="17708" r="22108" b="6250"/>
          <a:stretch/>
        </p:blipFill>
        <p:spPr bwMode="auto">
          <a:xfrm>
            <a:off x="152879" y="332656"/>
            <a:ext cx="8838241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4530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850106"/>
          </a:xfrm>
          <a:solidFill>
            <a:srgbClr val="92D050"/>
          </a:solidFill>
        </p:spPr>
        <p:txBody>
          <a:bodyPr/>
          <a:lstStyle/>
          <a:p>
            <a:r>
              <a:rPr lang="en-GB" b="1" dirty="0">
                <a:solidFill>
                  <a:schemeClr val="bg2"/>
                </a:solidFill>
              </a:rPr>
              <a:t>SMILE aim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“To empower our school communities (staff and students) to become ‘architects of their own emotional health and well-being’ within an enabling environment.”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131" y="3573016"/>
            <a:ext cx="4724426" cy="2653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4" descr="Stress Bucke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597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73"/>
          <a:stretch/>
        </p:blipFill>
        <p:spPr bwMode="auto">
          <a:xfrm>
            <a:off x="4860032" y="4121696"/>
            <a:ext cx="4161792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08720"/>
            <a:ext cx="8291264" cy="5949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‘The national institute for health and care excellence advises schools adopt a whole school approach to promoting the social and emotional wellbeing of staff and pupils …it moves beyond learning and teaching to pervade all aspects of the life of a school… effective in bringing about and sustaining health benefits.’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-243408"/>
            <a:ext cx="9144000" cy="1080120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2"/>
                </a:solidFill>
              </a:rPr>
              <a:t>Why Ethos based &amp; whole school?</a:t>
            </a:r>
          </a:p>
        </p:txBody>
      </p:sp>
    </p:spTree>
    <p:extLst>
      <p:ext uri="{BB962C8B-B14F-4D97-AF65-F5344CB8AC3E}">
        <p14:creationId xmlns:p14="http://schemas.microsoft.com/office/powerpoint/2010/main" val="2107894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66" y="-1"/>
            <a:ext cx="9116833" cy="1205019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Our offer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C2C4E6-3263-437A-8C48-BC7E7EE937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351556"/>
            <a:ext cx="6426761" cy="12050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427086E-ABCE-4141-88C7-EA44D2D8BB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6310" y="2940726"/>
            <a:ext cx="3867690" cy="16194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FAC06E5-07E3-4C7E-A13D-BC5692FA6A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606" y="4351840"/>
            <a:ext cx="5658731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49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5292</TotalTime>
  <Words>160</Words>
  <Application>Microsoft Office PowerPoint</Application>
  <PresentationFormat>On-screen Show (4:3)</PresentationFormat>
  <Paragraphs>36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The SMILE Approach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SMILE aim</vt:lpstr>
      <vt:lpstr>PowerPoint Presentation</vt:lpstr>
      <vt:lpstr>Our offer </vt:lpstr>
    </vt:vector>
  </TitlesOfParts>
  <Company>Solihull MBC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nchamberlain</dc:creator>
  <cp:lastModifiedBy>Georgia Travers</cp:lastModifiedBy>
  <cp:revision>331</cp:revision>
  <cp:lastPrinted>2021-09-13T12:28:39Z</cp:lastPrinted>
  <dcterms:created xsi:type="dcterms:W3CDTF">2014-07-01T10:03:45Z</dcterms:created>
  <dcterms:modified xsi:type="dcterms:W3CDTF">2024-03-12T11:16:38Z</dcterms:modified>
</cp:coreProperties>
</file>